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7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735763" cy="9799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  <a:srgbClr val="0066FF"/>
    <a:srgbClr val="FF33CC"/>
    <a:srgbClr val="422C16"/>
    <a:srgbClr val="0C788E"/>
    <a:srgbClr val="006666"/>
    <a:srgbClr val="008080"/>
    <a:srgbClr val="800000"/>
    <a:srgbClr val="66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11" autoAdjust="0"/>
    <p:restoredTop sz="94652" autoAdjust="0"/>
  </p:normalViewPr>
  <p:slideViewPr>
    <p:cSldViewPr>
      <p:cViewPr varScale="1">
        <p:scale>
          <a:sx n="80" d="100"/>
          <a:sy n="80" d="100"/>
        </p:scale>
        <p:origin x="-9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F8C41-F449-4F7C-8444-68AA3767300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6C6C-5BCF-450B-B3C6-83A5D79010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F6C64-8A3F-463E-BEE1-5D7DD3A2C83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BF68E-051B-4CC4-B10E-F7BA9B318C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12C74-C50E-4A62-9D01-37FBC2A678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20206-5E3D-4C87-BE5F-A0A4731496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AB4AD-1463-4BD8-805C-5B21ED854A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163AF-B545-4039-B50D-70F6E4A50BE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892F0-52CA-4801-890C-BD279774091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98350-AB7F-4822-8B60-A9ADE9ACFD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2161E-3F5C-4210-8946-CAF99067834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E9C936-F324-4391-AB35-ACC37CBF2F1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6F6B2D2622C6863CB9A5DFBBD47B1C1C0461F8022F756B935B7DB5F5C17C5ABB610485FDF2Bs0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6F6B2D2622C6863CB9A5DFBBD47B1C1C0461F8022F756B935B7DB5F5C17C5ABB6104857DEB01A3F29sD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6F6B2D2622C6863CB9A5DFBBD47B1C1C0461F8022F756B935B7DB5F5C17C5ABB6104857DEB01B3629s5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6F6B2D2622C6863CB9A5DFBBD47B1C1C0471C8F21F356B935B7DB5F5C17C5ABB6104857DEB21F3929sC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6F6B2D2622C6863CB9A5DFBBD47B1C1C0461F8022F756B935B7DB5F5C17C5ABB610485FDF2Bs0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0" name="Rectangle 132"/>
          <p:cNvSpPr>
            <a:spLocks noGrp="1" noChangeArrowheads="1"/>
          </p:cNvSpPr>
          <p:nvPr>
            <p:ph type="ctrTitle"/>
          </p:nvPr>
        </p:nvSpPr>
        <p:spPr>
          <a:xfrm>
            <a:off x="539552" y="404664"/>
            <a:ext cx="8064896" cy="4968552"/>
          </a:xfrm>
        </p:spPr>
        <p:txBody>
          <a:bodyPr/>
          <a:lstStyle/>
          <a:p>
            <a:r>
              <a:rPr lang="ru-RU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Ответственность </a:t>
            </a:r>
            <a:br>
              <a:rPr lang="ru-RU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нарушение трудового законодательства </a:t>
            </a:r>
            <a:br>
              <a:rPr lang="ru-RU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 иных нормативных правовых актов, содержащих нормы трудового права</a:t>
            </a:r>
            <a:endParaRPr lang="ru-RU" sz="6600" dirty="0">
              <a:solidFill>
                <a:srgbClr val="0066FF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1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</a:rPr>
              <a:t>Статья 5.27.1  </a:t>
            </a:r>
            <a:r>
              <a:rPr lang="ru-RU" b="1" dirty="0" err="1" smtClean="0">
                <a:solidFill>
                  <a:srgbClr val="0066FF"/>
                </a:solidFill>
              </a:rPr>
              <a:t>КоАП</a:t>
            </a:r>
            <a:r>
              <a:rPr lang="ru-RU" b="1" dirty="0" smtClean="0">
                <a:solidFill>
                  <a:srgbClr val="0066FF"/>
                </a:solidFill>
              </a:rPr>
              <a:t> РФ</a:t>
            </a: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640960" cy="4608511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None/>
            </a:pPr>
            <a:r>
              <a:rPr lang="ru-RU" sz="2400" dirty="0" smtClean="0"/>
              <a:t>4. </a:t>
            </a:r>
            <a:r>
              <a:rPr lang="ru-RU" sz="2400" dirty="0" err="1" smtClean="0"/>
              <a:t>Необеспечение</a:t>
            </a:r>
            <a:r>
              <a:rPr lang="ru-RU" sz="2400" dirty="0" smtClean="0"/>
              <a:t> работников </a:t>
            </a:r>
            <a:r>
              <a:rPr lang="ru-RU" sz="2400" dirty="0" smtClean="0">
                <a:hlinkClick r:id="rId2"/>
              </a:rPr>
              <a:t>средствами</a:t>
            </a:r>
            <a:r>
              <a:rPr lang="ru-RU" sz="2400" dirty="0" smtClean="0"/>
              <a:t> индивидуальной защиты –</a:t>
            </a:r>
          </a:p>
          <a:p>
            <a:pPr>
              <a:buNone/>
            </a:pPr>
            <a:endParaRPr lang="ru-RU" sz="800" dirty="0" smtClean="0"/>
          </a:p>
          <a:p>
            <a:r>
              <a:rPr lang="ru-RU" sz="2000" dirty="0" smtClean="0"/>
              <a:t>влечет наложение </a:t>
            </a:r>
            <a:r>
              <a:rPr lang="ru-RU" sz="2000" dirty="0" smtClean="0">
                <a:solidFill>
                  <a:srgbClr val="FF0000"/>
                </a:solidFill>
              </a:rPr>
              <a:t>административного штрафа </a:t>
            </a:r>
          </a:p>
          <a:p>
            <a:pPr marL="179388" indent="-179388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- </a:t>
            </a:r>
            <a:r>
              <a:rPr lang="ru-RU" sz="2000" dirty="0" smtClean="0"/>
              <a:t>на должностных лиц в размере от 20 тыс. до 30 тыс. руб.;</a:t>
            </a:r>
          </a:p>
          <a:p>
            <a:pPr marL="179388" indent="-179388">
              <a:buNone/>
            </a:pPr>
            <a:r>
              <a:rPr lang="ru-RU" sz="2000" dirty="0" smtClean="0"/>
              <a:t> - на лиц, осуществляющих предпринимательскую деятельность без образования юридического лица, - от 20 тыс. до 30 тыс. руб.;</a:t>
            </a:r>
          </a:p>
          <a:p>
            <a:pPr marL="179388" indent="-179388">
              <a:buNone/>
            </a:pPr>
            <a:r>
              <a:rPr lang="ru-RU" sz="2000" dirty="0" smtClean="0"/>
              <a:t>  - на юридических лиц от </a:t>
            </a:r>
            <a:r>
              <a:rPr lang="ru-RU" sz="2000" dirty="0" smtClean="0"/>
              <a:t>130 </a:t>
            </a:r>
            <a:r>
              <a:rPr lang="ru-RU" sz="2000" dirty="0" smtClean="0"/>
              <a:t>тысяч до 150 тыс. руб.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Примечание.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средствами индивидуальной защиты следует понимать средства индивидуальной защиты, отнесенные техническим регламентом Таможенного союза «О безопасности средств индивидуальной защиты» ко 2 классу в зависимости от степени риска причинения вреда работнику.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3633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33CC"/>
                </a:solidFill>
              </a:rPr>
              <a:t>Спасибо </a:t>
            </a:r>
          </a:p>
          <a:p>
            <a:pPr algn="ctr"/>
            <a:r>
              <a:rPr lang="ru-RU" sz="4800" b="1" i="1" dirty="0" smtClean="0">
                <a:solidFill>
                  <a:srgbClr val="FF33CC"/>
                </a:solidFill>
              </a:rPr>
              <a:t>за </a:t>
            </a:r>
          </a:p>
          <a:p>
            <a:pPr algn="ctr"/>
            <a:r>
              <a:rPr lang="ru-RU" sz="4800" b="1" i="1" dirty="0" smtClean="0">
                <a:solidFill>
                  <a:srgbClr val="FF33CC"/>
                </a:solidFill>
              </a:rPr>
              <a:t>внимание!</a:t>
            </a:r>
            <a:endParaRPr lang="ru-RU" sz="4800" b="1" i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764703"/>
          </a:xfrm>
        </p:spPr>
        <p:txBody>
          <a:bodyPr/>
          <a:lstStyle/>
          <a:p>
            <a:r>
              <a:rPr lang="ru-RU" b="1" dirty="0" smtClean="0"/>
              <a:t>Статья 5.27.   </a:t>
            </a:r>
            <a:r>
              <a:rPr lang="ru-RU" b="1" dirty="0" err="1" smtClean="0"/>
              <a:t>КоАП</a:t>
            </a:r>
            <a:r>
              <a:rPr lang="ru-RU" b="1" dirty="0" smtClean="0"/>
              <a:t> РФ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2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268760"/>
            <a:ext cx="2411760" cy="298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Нарушение… влечет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67744" y="692696"/>
            <a:ext cx="6624736" cy="496855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9375" marR="0" lvl="0" indent="-793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предупреждение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или </a:t>
            </a:r>
          </a:p>
          <a:p>
            <a:pPr marL="79375" marR="0" lvl="0" indent="-793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наложение 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адм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штрафа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339752" y="1916832"/>
          <a:ext cx="6480720" cy="369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415"/>
                <a:gridCol w="3859305"/>
              </a:tblGrid>
              <a:tr h="821770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должностных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лиц </a:t>
                      </a:r>
                      <a:endParaRPr lang="ru-RU" u="none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размере  от 1 тыс. до 5 тыс. руб.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30518">
                <a:tc>
                  <a:txBody>
                    <a:bodyPr/>
                    <a:lstStyle/>
                    <a:p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лиц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осуществляющих </a:t>
                      </a:r>
                      <a:r>
                        <a:rPr kumimoji="0" lang="ru-RU" sz="17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предпринимательскую</a:t>
                      </a:r>
                      <a:r>
                        <a:rPr kumimoji="0" lang="ru-RU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деятельность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без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образования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юридического лица,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размере от 1 тыс. до 5 тыс. руб.</a:t>
                      </a:r>
                      <a:endParaRPr lang="ru-RU" dirty="0"/>
                    </a:p>
                  </a:txBody>
                  <a:tcPr/>
                </a:tc>
              </a:tr>
              <a:tr h="476105">
                <a:tc>
                  <a:txBody>
                    <a:bodyPr/>
                    <a:lstStyle/>
                    <a:p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юридических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лиц </a:t>
                      </a:r>
                      <a:endParaRPr lang="ru-RU" dirty="0"/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размере от 30 тыс. до 50 тыс. руб.</a:t>
                      </a:r>
                      <a:endParaRPr lang="ru-RU" dirty="0"/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>
            <a:off x="4932040" y="1916832"/>
            <a:ext cx="0" cy="3672408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339752" y="2708920"/>
            <a:ext cx="6480720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339752" y="4941168"/>
            <a:ext cx="6480720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/>
              <a:t>Статья 5.27.   </a:t>
            </a:r>
            <a:r>
              <a:rPr lang="ru-RU" b="1" dirty="0" err="1" smtClean="0"/>
              <a:t>КоАП</a:t>
            </a:r>
            <a:r>
              <a:rPr lang="ru-RU" b="1" dirty="0" smtClean="0"/>
              <a:t> РФ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363272" cy="5001419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None/>
            </a:pPr>
            <a:r>
              <a:rPr lang="ru-RU" sz="2400" dirty="0" smtClean="0">
                <a:hlinkClick r:id="rId2"/>
              </a:rPr>
              <a:t>2. Фактическое допущение</a:t>
            </a:r>
            <a:r>
              <a:rPr lang="ru-RU" sz="2400" dirty="0" smtClean="0"/>
              <a:t> к работе лицом, не уполномоченным на это работодателем, в случае, если работодатель </a:t>
            </a:r>
            <a:r>
              <a:rPr lang="ru-RU" sz="2000" dirty="0" smtClean="0"/>
              <a:t>или его уполномоченный на это представитель </a:t>
            </a:r>
            <a:r>
              <a:rPr lang="ru-RU" sz="2400" dirty="0" smtClean="0"/>
              <a:t>отказывается признать отношения, </a:t>
            </a:r>
            <a:r>
              <a:rPr lang="ru-RU" sz="1800" dirty="0" smtClean="0"/>
              <a:t>возникшие между лицом, фактически допущенным к работе, и данным работодателем, </a:t>
            </a:r>
            <a:r>
              <a:rPr lang="ru-RU" sz="2400" dirty="0" smtClean="0"/>
              <a:t>трудовыми отношениями (не заключает с лицом, фактически допущенным к работе, трудовой договор), -</a:t>
            </a:r>
          </a:p>
          <a:p>
            <a:r>
              <a:rPr lang="ru-RU" sz="2400" dirty="0" smtClean="0"/>
              <a:t>влечет наложение </a:t>
            </a:r>
            <a:r>
              <a:rPr lang="ru-RU" sz="2400" dirty="0" smtClean="0">
                <a:solidFill>
                  <a:srgbClr val="FF0000"/>
                </a:solidFill>
              </a:rPr>
              <a:t>административного штрафа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</a:t>
            </a:r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3</a:t>
            </a:r>
            <a:endParaRPr lang="ru-RU" sz="1400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4581128"/>
          <a:ext cx="7992888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11854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на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граждан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 размере от 3-х тыс. до 5 тыс. 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679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 </a:t>
                      </a:r>
                      <a:r>
                        <a:rPr lang="ru-RU" sz="1800" b="1" dirty="0" smtClean="0"/>
                        <a:t>должностных</a:t>
                      </a:r>
                      <a:r>
                        <a:rPr lang="ru-RU" sz="1800" dirty="0" smtClean="0"/>
                        <a:t> лиц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 10 тыс. до 20 тыс.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/>
              <a:t>Статья 5.27.   </a:t>
            </a:r>
            <a:r>
              <a:rPr lang="ru-RU" b="1" dirty="0" err="1" smtClean="0"/>
              <a:t>КоАП</a:t>
            </a:r>
            <a:r>
              <a:rPr lang="ru-RU" b="1" dirty="0" smtClean="0"/>
              <a:t> РФ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363272" cy="492941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3.Уклонение от оформления или ненадлежащее оформление трудового договора либо </a:t>
            </a:r>
            <a:r>
              <a:rPr lang="ru-RU" sz="2800" dirty="0" smtClean="0">
                <a:hlinkClick r:id="rId2"/>
              </a:rPr>
              <a:t>заключение</a:t>
            </a:r>
            <a:r>
              <a:rPr lang="ru-RU" sz="2800" dirty="0" smtClean="0"/>
              <a:t> гражданско-правового договора</a:t>
            </a:r>
            <a:r>
              <a:rPr lang="ru-RU" dirty="0" smtClean="0"/>
              <a:t>, </a:t>
            </a:r>
            <a:r>
              <a:rPr lang="ru-RU" sz="2400" dirty="0" smtClean="0"/>
              <a:t>фактически регулирующего трудовые отношения между работником и работодателем</a:t>
            </a:r>
            <a:r>
              <a:rPr lang="ru-RU" dirty="0" smtClean="0"/>
              <a:t>, -</a:t>
            </a:r>
          </a:p>
          <a:p>
            <a:r>
              <a:rPr lang="ru-RU" sz="2000" dirty="0" smtClean="0"/>
              <a:t>влечет наложение </a:t>
            </a:r>
            <a:r>
              <a:rPr lang="ru-RU" sz="2000" dirty="0" smtClean="0">
                <a:solidFill>
                  <a:srgbClr val="FF0000"/>
                </a:solidFill>
              </a:rPr>
              <a:t>административного штрафа</a:t>
            </a:r>
            <a:r>
              <a:rPr lang="ru-RU" sz="2000" dirty="0" smtClean="0"/>
              <a:t> </a:t>
            </a:r>
          </a:p>
          <a:p>
            <a:pPr marL="82550" indent="-82550">
              <a:buNone/>
            </a:pPr>
            <a:r>
              <a:rPr lang="ru-RU" sz="2000" dirty="0" smtClean="0"/>
              <a:t>  </a:t>
            </a: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4</a:t>
            </a:r>
            <a:endParaRPr lang="ru-RU" sz="14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3861047"/>
          <a:ext cx="8640960" cy="2396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8135"/>
                <a:gridCol w="4652825"/>
              </a:tblGrid>
              <a:tr h="576065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должностных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лиц 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 размере от 10 тыс. до 20 тыс. 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05262">
                <a:tc>
                  <a:txBody>
                    <a:bodyPr/>
                    <a:lstStyle/>
                    <a:p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лиц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осуществляющих </a:t>
                      </a:r>
                      <a:r>
                        <a:rPr kumimoji="0" lang="ru-RU" sz="17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предпринимательскую</a:t>
                      </a:r>
                      <a:r>
                        <a:rPr kumimoji="0" lang="ru-RU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деятельность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без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образования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юридического лица,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 5  тыс. до 10 тыс. руб.</a:t>
                      </a:r>
                      <a:endParaRPr lang="ru-RU" dirty="0"/>
                    </a:p>
                  </a:txBody>
                  <a:tcPr/>
                </a:tc>
              </a:tr>
              <a:tr h="615352">
                <a:tc>
                  <a:txBody>
                    <a:bodyPr/>
                    <a:lstStyle/>
                    <a:p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юридических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лиц </a:t>
                      </a:r>
                      <a:endParaRPr lang="ru-RU" dirty="0"/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 50 тыс. до 100 тыс. руб.</a:t>
                      </a:r>
                      <a:endParaRPr lang="ru-RU" dirty="0"/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</a:rPr>
              <a:t>Статья 5.27.1  </a:t>
            </a:r>
            <a:r>
              <a:rPr lang="ru-RU" b="1" dirty="0" err="1" smtClean="0">
                <a:solidFill>
                  <a:srgbClr val="0066FF"/>
                </a:solidFill>
              </a:rPr>
              <a:t>КоАП</a:t>
            </a:r>
            <a:r>
              <a:rPr lang="ru-RU" b="1" dirty="0" smtClean="0">
                <a:solidFill>
                  <a:srgbClr val="0066FF"/>
                </a:solidFill>
              </a:rPr>
              <a:t> РФ</a:t>
            </a: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363272" cy="449736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  </a:t>
            </a:r>
            <a:r>
              <a:rPr lang="ru-RU" sz="3600" dirty="0" smtClean="0">
                <a:solidFill>
                  <a:srgbClr val="0066FF"/>
                </a:solidFill>
              </a:rPr>
              <a:t>Нарушение государственных нормативных требований охраны труда,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66FF"/>
                </a:solidFill>
              </a:rPr>
              <a:t>содержащихся в федеральных законах и иных нормативных правовых актах РФ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764703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</a:rPr>
              <a:t>Статья 5.27.1   </a:t>
            </a:r>
            <a:r>
              <a:rPr lang="ru-RU" b="1" dirty="0" err="1" smtClean="0">
                <a:solidFill>
                  <a:srgbClr val="0066FF"/>
                </a:solidFill>
              </a:rPr>
              <a:t>КоАП</a:t>
            </a:r>
            <a:r>
              <a:rPr lang="ru-RU" b="1" dirty="0" smtClean="0">
                <a:solidFill>
                  <a:srgbClr val="0066FF"/>
                </a:solidFill>
              </a:rPr>
              <a:t> РФ</a:t>
            </a: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268760"/>
            <a:ext cx="2411760" cy="298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Нарушение… влечет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67744" y="692696"/>
            <a:ext cx="6624736" cy="54726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9375" marR="0" lvl="0" indent="-793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предупреждение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или </a:t>
            </a:r>
          </a:p>
          <a:p>
            <a:pPr marL="79375" marR="0" lvl="0" indent="-793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наложение 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адм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штрафа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339752" y="1916832"/>
          <a:ext cx="6408712" cy="4110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3528392"/>
              </a:tblGrid>
              <a:tr h="1008112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должностных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лиц 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размере от 2 тыс. до 5 тыс. руб.</a:t>
                      </a:r>
                      <a:endParaRPr lang="ru-RU" dirty="0"/>
                    </a:p>
                  </a:txBody>
                  <a:tcPr/>
                </a:tc>
              </a:tr>
              <a:tr h="2448272">
                <a:tc>
                  <a:txBody>
                    <a:bodyPr/>
                    <a:lstStyle/>
                    <a:p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лиц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осуществляющих </a:t>
                      </a:r>
                      <a:r>
                        <a:rPr kumimoji="0" lang="ru-RU" sz="17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предпринимательскую</a:t>
                      </a:r>
                      <a:r>
                        <a:rPr kumimoji="0" lang="ru-RU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деятельность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без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образования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юридического лица, </a:t>
                      </a:r>
                      <a:endParaRPr lang="ru-RU" dirty="0"/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2 тысячи до 5 тыс. руб.</a:t>
                      </a:r>
                      <a:endParaRPr lang="ru-RU" dirty="0"/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654045">
                <a:tc>
                  <a:txBody>
                    <a:bodyPr/>
                    <a:lstStyle/>
                    <a:p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kumimoji="0" lang="ru-RU" sz="1800" b="1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юридических</a:t>
                      </a:r>
                      <a:r>
                        <a:rPr kumimoji="0" lang="ru-RU" sz="1800" b="0" i="0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лиц </a:t>
                      </a:r>
                      <a:endParaRPr lang="ru-RU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50 тыс. до 80 тыс. руб.</a:t>
                      </a:r>
                      <a:endParaRPr lang="ru-RU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</a:rPr>
              <a:t>Статья 5.27.1  </a:t>
            </a:r>
            <a:r>
              <a:rPr lang="ru-RU" b="1" dirty="0" err="1" smtClean="0">
                <a:solidFill>
                  <a:srgbClr val="0066FF"/>
                </a:solidFill>
              </a:rPr>
              <a:t>КоАП</a:t>
            </a:r>
            <a:r>
              <a:rPr lang="ru-RU" b="1" dirty="0" smtClean="0">
                <a:solidFill>
                  <a:srgbClr val="0066FF"/>
                </a:solidFill>
              </a:rPr>
              <a:t> РФ</a:t>
            </a: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640960" cy="5001419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None/>
            </a:pPr>
            <a:r>
              <a:rPr lang="ru-RU" sz="2400" dirty="0" smtClean="0"/>
              <a:t> 2. Нарушение работодателем установленного </a:t>
            </a:r>
            <a:r>
              <a:rPr lang="ru-RU" sz="2400" dirty="0" smtClean="0">
                <a:hlinkClick r:id="rId2"/>
              </a:rPr>
              <a:t>порядка</a:t>
            </a:r>
            <a:r>
              <a:rPr lang="ru-RU" sz="2400" dirty="0" smtClean="0"/>
              <a:t> проведения специальной оценки условий труда на рабочих местах или ее непроведение -</a:t>
            </a:r>
          </a:p>
          <a:p>
            <a:r>
              <a:rPr lang="ru-RU" sz="2400" dirty="0" smtClean="0"/>
              <a:t>влечет </a:t>
            </a:r>
            <a:r>
              <a:rPr lang="ru-RU" sz="2400" dirty="0" smtClean="0">
                <a:solidFill>
                  <a:srgbClr val="FF0000"/>
                </a:solidFill>
              </a:rPr>
              <a:t>предупреждение</a:t>
            </a:r>
            <a:r>
              <a:rPr lang="ru-RU" sz="2400" dirty="0" smtClean="0"/>
              <a:t> или наложение </a:t>
            </a:r>
            <a:r>
              <a:rPr lang="ru-RU" sz="2400" dirty="0" smtClean="0">
                <a:solidFill>
                  <a:srgbClr val="FF0000"/>
                </a:solidFill>
              </a:rPr>
              <a:t>административного штрафа </a:t>
            </a:r>
          </a:p>
          <a:p>
            <a:pPr marL="179388" indent="-179388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- </a:t>
            </a:r>
            <a:r>
              <a:rPr lang="ru-RU" sz="2400" dirty="0" smtClean="0"/>
              <a:t>на должностных лиц в размере от 5 тыс. до 10 тыс. руб.;</a:t>
            </a:r>
          </a:p>
          <a:p>
            <a:pPr marL="179388" indent="-179388">
              <a:buNone/>
            </a:pPr>
            <a:r>
              <a:rPr lang="ru-RU" sz="2400" dirty="0" smtClean="0"/>
              <a:t> - на лиц, осуществляющих предпринимательскую деятельность без образования юридического лица, -        от 5 тыс. до 10 тыс. руб.; </a:t>
            </a:r>
          </a:p>
          <a:p>
            <a:pPr marL="179388" indent="-179388">
              <a:buNone/>
            </a:pPr>
            <a:r>
              <a:rPr lang="ru-RU" sz="2400" dirty="0" smtClean="0"/>
              <a:t>  - на юридических лиц от 60 тысяч до 80 тыс. руб.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</a:rPr>
              <a:t>Статья 5.27.1  </a:t>
            </a:r>
            <a:r>
              <a:rPr lang="ru-RU" b="1" dirty="0" err="1" smtClean="0">
                <a:solidFill>
                  <a:srgbClr val="0066FF"/>
                </a:solidFill>
              </a:rPr>
              <a:t>КоАП</a:t>
            </a:r>
            <a:r>
              <a:rPr lang="ru-RU" b="1" dirty="0" smtClean="0">
                <a:solidFill>
                  <a:srgbClr val="0066FF"/>
                </a:solidFill>
              </a:rPr>
              <a:t> РФ</a:t>
            </a: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640960" cy="5001419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None/>
            </a:pPr>
            <a:r>
              <a:rPr lang="ru-RU" sz="2400" dirty="0" smtClean="0"/>
              <a:t>3. </a:t>
            </a:r>
            <a:r>
              <a:rPr lang="ru-RU" sz="2000" dirty="0" smtClean="0"/>
              <a:t>Допуск работника к исполнению им трудовых обязанностей </a:t>
            </a:r>
            <a:r>
              <a:rPr lang="ru-RU" sz="2000" u="sng" dirty="0" smtClean="0"/>
              <a:t>без прохождения </a:t>
            </a:r>
            <a:r>
              <a:rPr lang="ru-RU" sz="2000" dirty="0" smtClean="0"/>
              <a:t>в установленном порядке </a:t>
            </a:r>
            <a:r>
              <a:rPr lang="ru-RU" sz="2000" u="sng" dirty="0" smtClean="0"/>
              <a:t>обучения и проверки знаний </a:t>
            </a:r>
            <a:r>
              <a:rPr lang="ru-RU" sz="2000" dirty="0" smtClean="0"/>
              <a:t>требований охраны труда, а также </a:t>
            </a:r>
            <a:r>
              <a:rPr lang="ru-RU" sz="2000" u="sng" dirty="0" smtClean="0"/>
              <a:t>обязательных предварите</a:t>
            </a:r>
            <a:r>
              <a:rPr lang="ru-RU" sz="2000" dirty="0" smtClean="0"/>
              <a:t>льных (при поступлении на работу) </a:t>
            </a:r>
            <a:r>
              <a:rPr lang="ru-RU" sz="2000" u="sng" dirty="0" smtClean="0"/>
              <a:t>и периодических </a:t>
            </a:r>
            <a:r>
              <a:rPr lang="ru-RU" sz="2000" dirty="0" smtClean="0"/>
              <a:t>(в течение трудовой деятельности) </a:t>
            </a:r>
            <a:r>
              <a:rPr lang="ru-RU" sz="2000" u="sng" dirty="0" smtClean="0"/>
              <a:t>медицинских осмотров</a:t>
            </a:r>
            <a:r>
              <a:rPr lang="ru-RU" sz="2000" dirty="0" smtClean="0"/>
              <a:t>, обязательных медицинских осмотров в начале рабочего дня (смены), обязательных психиатрических освидетельствований или при наличии медицинских противопоказаний –</a:t>
            </a:r>
          </a:p>
          <a:p>
            <a:r>
              <a:rPr lang="ru-RU" sz="2000" dirty="0" smtClean="0"/>
              <a:t>влечет наложение </a:t>
            </a:r>
            <a:r>
              <a:rPr lang="ru-RU" sz="2000" dirty="0" smtClean="0">
                <a:solidFill>
                  <a:srgbClr val="FF0000"/>
                </a:solidFill>
              </a:rPr>
              <a:t>административного штрафа </a:t>
            </a:r>
          </a:p>
          <a:p>
            <a:pPr marL="179388" indent="-179388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- </a:t>
            </a:r>
            <a:r>
              <a:rPr lang="ru-RU" sz="2000" dirty="0" smtClean="0"/>
              <a:t>на должностных лиц в размере от 15 тыс. до 25 тыс. руб.;</a:t>
            </a:r>
          </a:p>
          <a:p>
            <a:pPr marL="179388" indent="-179388">
              <a:buNone/>
            </a:pPr>
            <a:r>
              <a:rPr lang="ru-RU" sz="2000" dirty="0" smtClean="0"/>
              <a:t> - на лиц, осуществляющих предпринимательскую деятельность без образования юридического лица, -  от 15 тыс. до 25 тыс. руб.;</a:t>
            </a:r>
          </a:p>
          <a:p>
            <a:pPr marL="179388" indent="-179388">
              <a:buNone/>
            </a:pPr>
            <a:r>
              <a:rPr lang="ru-RU" sz="2000" dirty="0" smtClean="0"/>
              <a:t>  - на юридических лиц от 110 тысяч до 130 тыс. руб.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</a:rPr>
              <a:t>Статья 5.27.1  </a:t>
            </a:r>
            <a:r>
              <a:rPr lang="ru-RU" b="1" dirty="0" err="1" smtClean="0">
                <a:solidFill>
                  <a:srgbClr val="0066FF"/>
                </a:solidFill>
              </a:rPr>
              <a:t>КоАП</a:t>
            </a:r>
            <a:r>
              <a:rPr lang="ru-RU" b="1" dirty="0" smtClean="0">
                <a:solidFill>
                  <a:srgbClr val="0066FF"/>
                </a:solidFill>
              </a:rPr>
              <a:t> РФ</a:t>
            </a: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5"/>
            <a:ext cx="8640960" cy="3960440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None/>
            </a:pPr>
            <a:r>
              <a:rPr lang="ru-RU" sz="2400" dirty="0" smtClean="0"/>
              <a:t>4. </a:t>
            </a:r>
            <a:r>
              <a:rPr lang="ru-RU" sz="2400" dirty="0" err="1" smtClean="0"/>
              <a:t>Необеспечение</a:t>
            </a:r>
            <a:r>
              <a:rPr lang="ru-RU" sz="2400" dirty="0" smtClean="0"/>
              <a:t> работников </a:t>
            </a:r>
            <a:r>
              <a:rPr lang="ru-RU" sz="2400" dirty="0" smtClean="0">
                <a:hlinkClick r:id="rId2"/>
              </a:rPr>
              <a:t>средствами</a:t>
            </a:r>
            <a:r>
              <a:rPr lang="ru-RU" sz="2400" dirty="0" smtClean="0"/>
              <a:t> индивидуальной защиты –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000" dirty="0" smtClean="0"/>
              <a:t>влечет наложение </a:t>
            </a:r>
            <a:r>
              <a:rPr lang="ru-RU" sz="2000" dirty="0" smtClean="0">
                <a:solidFill>
                  <a:srgbClr val="FF0000"/>
                </a:solidFill>
              </a:rPr>
              <a:t>административного штрафа </a:t>
            </a:r>
          </a:p>
          <a:p>
            <a:pPr marL="179388" indent="-179388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- </a:t>
            </a:r>
            <a:r>
              <a:rPr lang="ru-RU" sz="2000" dirty="0" smtClean="0"/>
              <a:t>на должностных лиц в размере от 20 тыс. до 30 тыс. руб.;</a:t>
            </a:r>
          </a:p>
          <a:p>
            <a:pPr marL="179388" indent="-179388">
              <a:buNone/>
            </a:pPr>
            <a:r>
              <a:rPr lang="ru-RU" sz="2000" dirty="0" smtClean="0"/>
              <a:t> - на лиц, осуществляющих предпринимательскую деятельность без образования юридического лица, - от 20 тыс. до 30 тыс. руб.;</a:t>
            </a:r>
          </a:p>
          <a:p>
            <a:pPr marL="179388" indent="-179388">
              <a:buNone/>
            </a:pPr>
            <a:r>
              <a:rPr lang="ru-RU" sz="2000" dirty="0" smtClean="0"/>
              <a:t>  - на юридических лиц от </a:t>
            </a:r>
            <a:r>
              <a:rPr lang="ru-RU" sz="2000" dirty="0" smtClean="0"/>
              <a:t>130 </a:t>
            </a:r>
            <a:r>
              <a:rPr lang="ru-RU" sz="2000" dirty="0" smtClean="0"/>
              <a:t>тысяч до 150 тыс. руб.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4081</TotalTime>
  <Words>730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Ответственность  за нарушение трудового законодательства  и иных нормативных правовых актов, содержащих нормы трудового права</vt:lpstr>
      <vt:lpstr>Статья 5.27.   КоАП РФ</vt:lpstr>
      <vt:lpstr>Статья 5.27.   КоАП РФ</vt:lpstr>
      <vt:lpstr>Статья 5.27.   КоАП РФ</vt:lpstr>
      <vt:lpstr>Статья 5.27.1  КоАП РФ</vt:lpstr>
      <vt:lpstr>Статья 5.27.1   КоАП РФ</vt:lpstr>
      <vt:lpstr>Статья 5.27.1  КоАП РФ</vt:lpstr>
      <vt:lpstr>Статья 5.27.1  КоАП РФ</vt:lpstr>
      <vt:lpstr>Статья 5.27.1  КоАП РФ</vt:lpstr>
      <vt:lpstr>Статья 5.27.1  КоАП РФ</vt:lpstr>
      <vt:lpstr>Слайд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innaka</cp:lastModifiedBy>
  <cp:revision>584</cp:revision>
  <dcterms:created xsi:type="dcterms:W3CDTF">2010-05-23T14:28:12Z</dcterms:created>
  <dcterms:modified xsi:type="dcterms:W3CDTF">2016-06-21T06:58:58Z</dcterms:modified>
</cp:coreProperties>
</file>